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02" r:id="rId3"/>
    <p:sldId id="304" r:id="rId4"/>
    <p:sldId id="257" r:id="rId5"/>
    <p:sldId id="303" r:id="rId6"/>
    <p:sldId id="301" r:id="rId7"/>
    <p:sldId id="283" r:id="rId8"/>
    <p:sldId id="296" r:id="rId9"/>
    <p:sldId id="268" r:id="rId10"/>
    <p:sldId id="276" r:id="rId11"/>
    <p:sldId id="275" r:id="rId12"/>
    <p:sldId id="274" r:id="rId13"/>
    <p:sldId id="277" r:id="rId14"/>
    <p:sldId id="278" r:id="rId15"/>
    <p:sldId id="279" r:id="rId16"/>
    <p:sldId id="270" r:id="rId17"/>
    <p:sldId id="271" r:id="rId18"/>
    <p:sldId id="273" r:id="rId19"/>
    <p:sldId id="280" r:id="rId20"/>
    <p:sldId id="290" r:id="rId21"/>
    <p:sldId id="297" r:id="rId22"/>
    <p:sldId id="298" r:id="rId23"/>
    <p:sldId id="299" r:id="rId24"/>
    <p:sldId id="300" r:id="rId25"/>
    <p:sldId id="282" r:id="rId26"/>
    <p:sldId id="291" r:id="rId27"/>
    <p:sldId id="292" r:id="rId28"/>
    <p:sldId id="293" r:id="rId29"/>
    <p:sldId id="294" r:id="rId30"/>
    <p:sldId id="272" r:id="rId31"/>
    <p:sldId id="260" r:id="rId32"/>
    <p:sldId id="258" r:id="rId33"/>
    <p:sldId id="259" r:id="rId34"/>
    <p:sldId id="295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0"/>
        <a:cs typeface="Osak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FF7E00"/>
    <a:srgbClr val="109EE8"/>
    <a:srgbClr val="649D04"/>
    <a:srgbClr val="333333"/>
    <a:srgbClr val="B45A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552"/>
      </p:cViewPr>
      <p:guideLst>
        <p:guide orient="horz" pos="124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44" d="100"/>
          <a:sy n="144" d="100"/>
        </p:scale>
        <p:origin x="-232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F51F5D-2B4A-9942-9823-8C934C5602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49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1EB8A1-2524-674D-BCE8-014E3A60A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45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4" charset="0"/>
        <a:ea typeface="Osaka" pitchFamily="-64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4" charset="0"/>
        <a:ea typeface="Osaka" pitchFamily="-64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4" charset="0"/>
        <a:ea typeface="Osaka" pitchFamily="-64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4" charset="0"/>
        <a:ea typeface="Osaka" pitchFamily="-64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4" charset="0"/>
        <a:ea typeface="Osaka" pitchFamily="-64" charset="-128"/>
        <a:cs typeface="Osaka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3200"/>
            <a:ext cx="4114800" cy="685800"/>
          </a:xfrm>
        </p:spPr>
        <p:txBody>
          <a:bodyPr/>
          <a:lstStyle>
            <a:lvl1pPr>
              <a:defRPr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821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914400"/>
            <a:ext cx="838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cap="all" baseline="0"/>
            </a:lvl1pPr>
          </a:lstStyle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4149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914400"/>
            <a:ext cx="838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cap="all" baseline="0"/>
            </a:lvl1pPr>
          </a:lstStyle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2287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0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219200" y="1066800"/>
            <a:ext cx="7391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25425" indent="-225425">
              <a:buFont typeface="Arial" panose="020B0604020202020204" pitchFamily="34" charset="0"/>
              <a:buChar char="•"/>
              <a:defRPr sz="2800">
                <a:latin typeface="+mj-lt"/>
              </a:defRPr>
            </a:lvl1pPr>
            <a:lvl2pPr marL="569913" indent="-231775">
              <a:buFont typeface="Arial" panose="020B0604020202020204" pitchFamily="34" charset="0"/>
              <a:buChar char="•"/>
              <a:defRPr sz="2400">
                <a:latin typeface="+mj-lt"/>
              </a:defRPr>
            </a:lvl2pPr>
            <a:lvl3pPr marL="917575" indent="-228600">
              <a:buFont typeface="Arial" panose="020B0604020202020204" pitchFamily="34" charset="0"/>
              <a:buChar char="•"/>
              <a:defRPr sz="2000">
                <a:latin typeface="+mj-lt"/>
              </a:defRPr>
            </a:lvl3pPr>
            <a:lvl4pPr marL="1255713" indent="-228600">
              <a:buFont typeface="Arial" panose="020B0604020202020204" pitchFamily="34" charset="0"/>
              <a:buChar char="•"/>
              <a:defRPr sz="1800">
                <a:latin typeface="+mj-lt"/>
              </a:defRPr>
            </a:lvl4pPr>
            <a:lvl5pPr marL="1603375" indent="-225425">
              <a:buFont typeface="Arial" panose="020B0604020202020204" pitchFamily="34" charset="0"/>
              <a:buChar char="•"/>
              <a:defRPr sz="1800">
                <a:latin typeface="+mj-lt"/>
              </a:defRPr>
            </a:lvl5pPr>
          </a:lstStyle>
          <a:p>
            <a:pPr lvl="0"/>
            <a:r>
              <a:rPr lang="en-US" altLang="en-US" noProof="0" dirty="0" smtClean="0"/>
              <a:t>Click to edit Master text styles</a:t>
            </a:r>
          </a:p>
          <a:p>
            <a:pPr lvl="1"/>
            <a:r>
              <a:rPr lang="en-US" altLang="en-US" noProof="0" dirty="0" smtClean="0"/>
              <a:t>Second level</a:t>
            </a:r>
          </a:p>
          <a:p>
            <a:pPr lvl="2"/>
            <a:r>
              <a:rPr lang="en-US" altLang="en-US" noProof="0" dirty="0" smtClean="0"/>
              <a:t>Third level</a:t>
            </a:r>
          </a:p>
          <a:p>
            <a:pPr lvl="3"/>
            <a:r>
              <a:rPr lang="en-US" altLang="en-US" noProof="0" dirty="0" smtClean="0"/>
              <a:t>Fourth level</a:t>
            </a:r>
          </a:p>
          <a:p>
            <a:pPr lvl="4"/>
            <a:r>
              <a:rPr lang="en-US" altLang="en-US" noProof="0" dirty="0" smtClean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28600"/>
            <a:ext cx="7391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720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51425"/>
            <a:ext cx="7772400" cy="9683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3200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460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3886200"/>
          </a:xfrm>
        </p:spPr>
        <p:txBody>
          <a:bodyPr/>
          <a:lstStyle>
            <a:lvl1pPr marL="225425" indent="-225425">
              <a:buFont typeface="Arial" panose="020B0604020202020204" pitchFamily="34" charset="0"/>
              <a:buChar char="•"/>
              <a:defRPr sz="2800"/>
            </a:lvl1pPr>
            <a:lvl2pPr marL="463550" indent="-238125">
              <a:buFont typeface="Arial" panose="020B0604020202020204" pitchFamily="34" charset="0"/>
              <a:buChar char="•"/>
              <a:defRPr sz="2400"/>
            </a:lvl2pPr>
            <a:lvl3pPr marL="688975" indent="-225425">
              <a:buFont typeface="Arial" panose="020B0604020202020204" pitchFamily="34" charset="0"/>
              <a:buChar char="•"/>
              <a:defRPr sz="2000"/>
            </a:lvl3pPr>
            <a:lvl4pPr marL="911225" indent="-228600">
              <a:buFont typeface="Arial" panose="020B0604020202020204" pitchFamily="34" charset="0"/>
              <a:buChar char="•"/>
              <a:defRPr sz="1800"/>
            </a:lvl4pPr>
            <a:lvl5pPr marL="1139825" indent="-225425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1600200"/>
            <a:ext cx="4038600" cy="3886200"/>
          </a:xfrm>
        </p:spPr>
        <p:txBody>
          <a:bodyPr/>
          <a:lstStyle>
            <a:lvl1pPr marL="225425" indent="-225425">
              <a:buFont typeface="Arial" panose="020B0604020202020204" pitchFamily="34" charset="0"/>
              <a:buChar char="•"/>
              <a:defRPr sz="2800"/>
            </a:lvl1pPr>
            <a:lvl2pPr marL="463550" indent="-238125">
              <a:buFont typeface="Arial" panose="020B0604020202020204" pitchFamily="34" charset="0"/>
              <a:buChar char="•"/>
              <a:defRPr sz="2400"/>
            </a:lvl2pPr>
            <a:lvl3pPr marL="688975" indent="-225425">
              <a:buFont typeface="Arial" panose="020B0604020202020204" pitchFamily="34" charset="0"/>
              <a:buChar char="•"/>
              <a:defRPr sz="2000"/>
            </a:lvl3pPr>
            <a:lvl4pPr marL="911225" indent="-228600">
              <a:buFont typeface="Arial" panose="020B0604020202020204" pitchFamily="34" charset="0"/>
              <a:buChar char="•"/>
              <a:defRPr sz="1800"/>
            </a:lvl4pPr>
            <a:lvl5pPr marL="1139825" indent="-225425">
              <a:buFont typeface="Arial" panose="020B0604020202020204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914400"/>
            <a:ext cx="838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9756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46238"/>
            <a:ext cx="4038600" cy="639762"/>
          </a:xfrm>
        </p:spPr>
        <p:txBody>
          <a:bodyPr anchor="b"/>
          <a:lstStyle>
            <a:lvl1pPr marL="0" indent="0">
              <a:buNone/>
              <a:defRPr sz="2800" b="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3"/>
          </p:nvPr>
        </p:nvSpPr>
        <p:spPr>
          <a:xfrm>
            <a:off x="4648200" y="2297112"/>
            <a:ext cx="4040188" cy="3951288"/>
          </a:xfrm>
        </p:spPr>
        <p:txBody>
          <a:bodyPr/>
          <a:lstStyle>
            <a:lvl1pPr marL="225425" indent="-225425">
              <a:buFont typeface="Arial" panose="020B0604020202020204" pitchFamily="34" charset="0"/>
              <a:buChar char="•"/>
              <a:defRPr sz="2400" baseline="0"/>
            </a:lvl1pPr>
            <a:lvl2pPr marL="461963" indent="-230188">
              <a:buFont typeface="Arial" panose="020B0604020202020204" pitchFamily="34" charset="0"/>
              <a:buChar char="•"/>
              <a:defRPr sz="2000"/>
            </a:lvl2pPr>
            <a:lvl3pPr marL="688975" indent="-225425">
              <a:buFont typeface="Arial" panose="020B0604020202020204" pitchFamily="34" charset="0"/>
              <a:buChar char="•"/>
              <a:defRPr sz="1800"/>
            </a:lvl3pPr>
            <a:lvl4pPr marL="911225" indent="-228600">
              <a:buFont typeface="Arial" panose="020B0604020202020204" pitchFamily="34" charset="0"/>
              <a:buChar char="•"/>
              <a:defRPr sz="1600"/>
            </a:lvl4pPr>
            <a:lvl5pPr marL="1143000" indent="-228600"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46238"/>
            <a:ext cx="4040188" cy="639762"/>
          </a:xfrm>
        </p:spPr>
        <p:txBody>
          <a:bodyPr anchor="b"/>
          <a:lstStyle>
            <a:lvl1pPr marL="0" indent="0">
              <a:buNone/>
              <a:defRPr sz="28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297112"/>
            <a:ext cx="4040188" cy="3951288"/>
          </a:xfrm>
        </p:spPr>
        <p:txBody>
          <a:bodyPr/>
          <a:lstStyle>
            <a:lvl1pPr marL="225425" indent="-225425">
              <a:buFont typeface="Arial" panose="020B0604020202020204" pitchFamily="34" charset="0"/>
              <a:buChar char="•"/>
              <a:defRPr sz="2400" baseline="0"/>
            </a:lvl1pPr>
            <a:lvl2pPr marL="403225" indent="-225425">
              <a:buFont typeface="Arial" panose="020B0604020202020204" pitchFamily="34" charset="0"/>
              <a:buChar char="•"/>
              <a:defRPr sz="2000" baseline="0"/>
            </a:lvl2pPr>
            <a:lvl3pPr marL="688975" indent="-225425">
              <a:buFont typeface="Arial" panose="020B0604020202020204" pitchFamily="34" charset="0"/>
              <a:buChar char="•"/>
              <a:defRPr sz="1800" baseline="0"/>
            </a:lvl3pPr>
            <a:lvl4pPr marL="911225" indent="-228600">
              <a:buFont typeface="Arial" panose="020B0604020202020204" pitchFamily="34" charset="0"/>
              <a:buChar char="•"/>
              <a:defRPr sz="1600" baseline="0"/>
            </a:lvl4pPr>
            <a:lvl5pPr marL="1143000" indent="-228600">
              <a:buFont typeface="Arial" panose="020B0604020202020204" pitchFamily="34" charset="0"/>
              <a:buChar char="•"/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914400"/>
            <a:ext cx="838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034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914400"/>
            <a:ext cx="838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cap="none" baseline="0"/>
            </a:lvl1pPr>
          </a:lstStyle>
          <a:p>
            <a:pPr lvl="0"/>
            <a:r>
              <a:rPr lang="en-US" alt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401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14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7493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334000"/>
          </a:xfrm>
        </p:spPr>
        <p:txBody>
          <a:bodyPr/>
          <a:lstStyle>
            <a:lvl1pPr marL="225425" indent="-225425">
              <a:defRPr sz="3200"/>
            </a:lvl1pPr>
            <a:lvl2pPr marL="463550" indent="-231775">
              <a:defRPr sz="2800"/>
            </a:lvl2pPr>
            <a:lvl3pPr marL="688975" indent="-225425">
              <a:defRPr sz="2400"/>
            </a:lvl3pPr>
            <a:lvl4pPr marL="911225" indent="-228600">
              <a:defRPr sz="2000"/>
            </a:lvl4pPr>
            <a:lvl5pPr marL="1143000" indent="-228600"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847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458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148262"/>
            <a:ext cx="5562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2600" y="990600"/>
            <a:ext cx="5562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5791200"/>
            <a:ext cx="5562600" cy="685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689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6148388"/>
            <a:ext cx="419100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28600"/>
            <a:ext cx="7543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Title Of Slide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066800"/>
            <a:ext cx="7543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2" name="TextBox 1"/>
          <p:cNvSpPr txBox="1">
            <a:spLocks noChangeArrowheads="1"/>
          </p:cNvSpPr>
          <p:nvPr/>
        </p:nvSpPr>
        <p:spPr bwMode="auto">
          <a:xfrm>
            <a:off x="8191500" y="6291263"/>
            <a:ext cx="571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pPr algn="r"/>
            <a:fld id="{DA38EAD0-650C-455A-8D34-1018CFCF11A9}" type="slidenum">
              <a:rPr lang="en-US" sz="1600" smtClean="0">
                <a:solidFill>
                  <a:schemeClr val="bg2"/>
                </a:solidFill>
                <a:latin typeface="Myriad Pro" charset="0"/>
              </a:rPr>
              <a:t>‹#›</a:t>
            </a:fld>
            <a:endParaRPr lang="en-US" sz="1600" dirty="0">
              <a:solidFill>
                <a:schemeClr val="bg2"/>
              </a:solidFill>
              <a:latin typeface="Myriad Pro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1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1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cap="none" baseline="0">
          <a:solidFill>
            <a:srgbClr val="CC0000"/>
          </a:solidFill>
          <a:latin typeface="+mj-lt"/>
          <a:ea typeface="MS PGothic" pitchFamily="34" charset="-128"/>
          <a:cs typeface="Verdana" panose="020B060403050404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Myriad Web Pro" pitchFamily="34" charset="0"/>
          <a:ea typeface="MS PGothic" pitchFamily="34" charset="-128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Myriad Web Pro" pitchFamily="34" charset="0"/>
          <a:ea typeface="MS PGothic" pitchFamily="34" charset="-128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Myriad Web Pro" pitchFamily="34" charset="0"/>
          <a:ea typeface="MS PGothic" pitchFamily="34" charset="-128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CC0000"/>
          </a:solidFill>
          <a:latin typeface="Myriad Web Pro" pitchFamily="34" charset="0"/>
          <a:ea typeface="MS PGothic" pitchFamily="34" charset="-128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9pPr>
    </p:titleStyle>
    <p:bodyStyle>
      <a:lvl1pPr marL="225425" indent="-225425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800">
          <a:solidFill>
            <a:schemeClr val="tx1">
              <a:lumMod val="75000"/>
              <a:lumOff val="25000"/>
            </a:schemeClr>
          </a:solidFill>
          <a:latin typeface="+mj-lt"/>
          <a:ea typeface="MS PGothic" pitchFamily="34" charset="-128"/>
          <a:cs typeface="Verdana" panose="020B0604030504040204" pitchFamily="34" charset="0"/>
        </a:defRPr>
      </a:lvl1pPr>
      <a:lvl2pPr marL="569913" indent="-231775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400">
          <a:solidFill>
            <a:schemeClr val="tx1">
              <a:lumMod val="75000"/>
              <a:lumOff val="25000"/>
            </a:schemeClr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2pPr>
      <a:lvl3pPr marL="917575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000">
          <a:solidFill>
            <a:schemeClr val="tx1">
              <a:lumMod val="75000"/>
              <a:lumOff val="25000"/>
            </a:schemeClr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3pPr>
      <a:lvl4pPr marL="1255713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>
          <a:solidFill>
            <a:schemeClr val="tx1">
              <a:lumMod val="75000"/>
              <a:lumOff val="25000"/>
            </a:schemeClr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4pPr>
      <a:lvl5pPr marL="1603375" indent="-225425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>
          <a:solidFill>
            <a:schemeClr val="tx1">
              <a:lumMod val="75000"/>
              <a:lumOff val="25000"/>
            </a:schemeClr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com/url?sa=i&amp;rct=j&amp;q=&amp;esrc=s&amp;frm=1&amp;source=images&amp;cd=&amp;cad=rja&amp;docid=g5jgoR1hg1H8CM&amp;tbnid=keffRWrXM8UWsM:&amp;ved=0CAUQjRw&amp;url=http://www.huffingtonpost.co.uk/clare-reddington/making-magic_b_3550304.html&amp;ei=Lvc6UpZu0rLgA6m9gIgI&amp;bvm=bv.52288139,d.dmg&amp;psig=AFQjCNHYPa3BTbpcq24s_6vhk7ii8t5xMg&amp;ust=1379682314274093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14" y="1676400"/>
            <a:ext cx="4261280" cy="685800"/>
          </a:xfrm>
        </p:spPr>
        <p:txBody>
          <a:bodyPr/>
          <a:lstStyle/>
          <a:p>
            <a:pPr>
              <a:defRPr/>
            </a:pPr>
            <a:r>
              <a:rPr lang="en-US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Manager Competencies:</a:t>
            </a:r>
            <a:br>
              <a:rPr lang="en-US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 Skills are the Hard Part !</a:t>
            </a:r>
            <a:endParaRPr lang="en-US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66080" y="5791200"/>
            <a:ext cx="4577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Dr. Steve Leybourne Ph.D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nadinemuller.org.uk/wp-content/uploads/2013/02/Motivat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199" y="-76199"/>
            <a:ext cx="9347199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7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iche.org/sites/default/files/styles/aiche_content/public/images/page/lead/environmental_commitment_ssk_16585330.jpg?itok=OfsvTDf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0613" y="0"/>
            <a:ext cx="103591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5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emperednetworks.com/wp-content/uploads/2015/04/Build-tru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6" y="1"/>
            <a:ext cx="95319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7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onlydeadfish.co.uk/.a/6a00d8341d4dc653ef01b7c77eb943970b-45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0"/>
            <a:ext cx="10331159" cy="685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13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eekingintellect.com/images/intuit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06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8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ivinetransmissions.com/wordpress/wp-content/uploads/2013/09/fotolia_544841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890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10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lv.zcache.com/i_have_people_skills_im_good_at_dealing_with_mug-r81008646b0bf4869b248180034c82781_x7j1l_8byvr_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0"/>
            <a:ext cx="6134099" cy="613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066800"/>
            <a:ext cx="4114800" cy="4953000"/>
          </a:xfrm>
        </p:spPr>
        <p:txBody>
          <a:bodyPr/>
          <a:lstStyle/>
          <a:p>
            <a:pPr marL="0" indent="0">
              <a:spcBef>
                <a:spcPts val="3000"/>
              </a:spcBef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 shift away from ‘process’ and towards ‘behaviors’, the Manager needs to be good at this ‘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behavioural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’ stuff…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Working out what makes people ‘deliver’, involving links with motivation, commitment, trust…  And other ‘soft’ skills…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And…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4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35063" y="228600"/>
            <a:ext cx="7551737" cy="685800"/>
          </a:xfrm>
        </p:spPr>
        <p:txBody>
          <a:bodyPr/>
          <a:lstStyle/>
          <a:p>
            <a:r>
              <a:rPr lang="en-US" altLang="en-US" b="1" dirty="0" smtClean="0"/>
              <a:t>Links with…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004888"/>
            <a:ext cx="4114800" cy="45259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Social Construction of Reality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Differently constructed understandings based on our: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Values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Norms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Knowledge Base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Culture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Organizational Expectation          Etc…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293" name="Picture 4" descr="http://img.ehowcdn.co.uk/article-page-main/ehow/images/a08/94/q1/asymmetrical-social-relationship-8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481" y="2667000"/>
            <a:ext cx="3532187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 descr="http://gragenews.com/wp-content/uploads/2011/06/Social-Relationships-to-Keep-Wa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481" y="533400"/>
            <a:ext cx="353218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8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3nation.com/wp-content/uploads/2014/10/bag-of-trick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862" y="1143000"/>
            <a:ext cx="4303138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219200" y="1447800"/>
            <a:ext cx="3886200" cy="4038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Charles </a:t>
            </a:r>
            <a:r>
              <a:rPr lang="en-US" dirty="0" err="1" smtClean="0"/>
              <a:t>Handy’s</a:t>
            </a:r>
            <a:r>
              <a:rPr lang="en-US" dirty="0" smtClean="0"/>
              <a:t> ideas about a personal ‘portfolio’ of skills that are transferable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‘Soft’ skills are essentially transferable to other industries and domains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543800" cy="685800"/>
          </a:xfrm>
        </p:spPr>
        <p:txBody>
          <a:bodyPr/>
          <a:lstStyle/>
          <a:p>
            <a:r>
              <a:rPr lang="en-US" dirty="0" smtClean="0"/>
              <a:t>Skills ‘Portfolios’…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6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00600"/>
            <a:ext cx="7010400" cy="968375"/>
          </a:xfrm>
        </p:spPr>
        <p:txBody>
          <a:bodyPr/>
          <a:lstStyle/>
          <a:p>
            <a:r>
              <a:rPr lang="en-US" b="1" dirty="0" smtClean="0"/>
              <a:t>LEADERSHIP…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200400"/>
            <a:ext cx="7010400" cy="1500187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of course…  This all feeds into…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219200" y="4800600"/>
            <a:ext cx="7467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105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b="1" dirty="0" smtClean="0"/>
              <a:t>Competencies…</a:t>
            </a:r>
          </a:p>
          <a:p>
            <a:pPr>
              <a:spcBef>
                <a:spcPts val="1200"/>
              </a:spcBef>
            </a:pPr>
            <a:r>
              <a:rPr lang="en-US" dirty="0"/>
              <a:t>the measurable or observable knowledge, skills, abilities, and behaviors (KSABs) critical to successful job </a:t>
            </a:r>
            <a:r>
              <a:rPr lang="en-US" dirty="0" smtClean="0"/>
              <a:t>performance </a:t>
            </a:r>
            <a:r>
              <a:rPr lang="en-US" sz="1600" dirty="0" smtClean="0">
                <a:solidFill>
                  <a:srgbClr val="C00000"/>
                </a:solidFill>
              </a:rPr>
              <a:t>(US </a:t>
            </a:r>
            <a:r>
              <a:rPr lang="en-US" sz="1600" dirty="0" err="1" smtClean="0">
                <a:solidFill>
                  <a:srgbClr val="C00000"/>
                </a:solidFill>
              </a:rPr>
              <a:t>Gov</a:t>
            </a:r>
            <a:r>
              <a:rPr lang="en-US" sz="1600" dirty="0" smtClean="0">
                <a:solidFill>
                  <a:srgbClr val="C00000"/>
                </a:solidFill>
              </a:rPr>
              <a:t>)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 smtClean="0"/>
              <a:t>Three types: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Knowledge Competencies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Skill and Ability Competencies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Behavioral Competencies</a:t>
            </a:r>
          </a:p>
          <a:p>
            <a:pPr>
              <a:spcBef>
                <a:spcPts val="1200"/>
              </a:spcBef>
            </a:pPr>
            <a:r>
              <a:rPr lang="en-US" b="1" dirty="0"/>
              <a:t>what people need to be successful in their jobs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 is about…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4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066800"/>
            <a:ext cx="35814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use soft skills to: </a:t>
            </a:r>
          </a:p>
          <a:p>
            <a:r>
              <a:rPr lang="en-US" dirty="0" smtClean="0"/>
              <a:t>Persuade…</a:t>
            </a:r>
          </a:p>
          <a:p>
            <a:r>
              <a:rPr lang="en-US" dirty="0" smtClean="0"/>
              <a:t>Cajole…</a:t>
            </a:r>
          </a:p>
          <a:p>
            <a:r>
              <a:rPr lang="en-US" dirty="0" smtClean="0"/>
              <a:t>Encourage…</a:t>
            </a:r>
          </a:p>
          <a:p>
            <a:r>
              <a:rPr lang="en-US" dirty="0" smtClean="0"/>
              <a:t>Communicate…</a:t>
            </a:r>
          </a:p>
          <a:p>
            <a:r>
              <a:rPr lang="en-US" dirty="0" smtClean="0"/>
              <a:t>Convince…</a:t>
            </a:r>
          </a:p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b="1" dirty="0" smtClean="0"/>
              <a:t>AND</a:t>
            </a:r>
          </a:p>
          <a:p>
            <a:r>
              <a:rPr lang="en-US" dirty="0" smtClean="0"/>
              <a:t>To get ‘people’ to </a:t>
            </a:r>
            <a:r>
              <a:rPr lang="en-US" b="1" i="1" dirty="0" smtClean="0">
                <a:solidFill>
                  <a:srgbClr val="CC0000"/>
                </a:solidFill>
              </a:rPr>
              <a:t>deliver</a:t>
            </a:r>
            <a:r>
              <a:rPr lang="en-US" dirty="0" smtClean="0"/>
              <a:t> for us !!!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Because…</a:t>
            </a:r>
            <a:endParaRPr lang="en-US" dirty="0"/>
          </a:p>
        </p:txBody>
      </p:sp>
      <p:pic>
        <p:nvPicPr>
          <p:cNvPr id="7170" name="Picture 2" descr="http://images.sodahead.com/polls/003857203/2048762788_man20praying_pleading_answer_5_x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608" y="76200"/>
            <a:ext cx="4108922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9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ovitatechnology.com/wp-content/uploads/2014/02/iStock_000017073970Medi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743200"/>
            <a:ext cx="505167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066800"/>
            <a:ext cx="4648200" cy="4953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What PMs do…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It is achieved by ‘people’…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It is full of ‘unforeseen’ issues…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It requires flexibility…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AND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The requirements change…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  ‘Delivery’ 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8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343400"/>
            <a:ext cx="7467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New Skills required by the  Manager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066800" y="4191000"/>
            <a:ext cx="76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1066800" y="372933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Which leads us to…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3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467600" cy="685800"/>
          </a:xfrm>
        </p:spPr>
        <p:txBody>
          <a:bodyPr/>
          <a:lstStyle/>
          <a:p>
            <a:r>
              <a:rPr lang="en-US" sz="4000" b="1" dirty="0" smtClean="0"/>
              <a:t>So – what are these skills ???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7239000" cy="4724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Creativity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– new ideas about ways to carry out tasks and activities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Intuition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– ‘following your ‘gut feeling’ for what will work in a given situation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Adaptation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– of previously successful actions and interventions to new situations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Innovation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– new and novel applications of creative ideas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Application of Prior Learning </a:t>
            </a:r>
            <a:r>
              <a:rPr lang="en-US" sz="2400" dirty="0" smtClean="0">
                <a:solidFill>
                  <a:srgbClr val="C00000"/>
                </a:solidFill>
              </a:rPr>
              <a:t>– re-using good stuff that worked in the past (and avoiding stuff that didn’t)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4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Links with Improvised Work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3733800" cy="4267200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These new skills are all linked with the theory that underpins </a:t>
            </a:r>
            <a:r>
              <a:rPr lang="en-US" sz="2800" b="1" dirty="0" smtClean="0">
                <a:solidFill>
                  <a:srgbClr val="C00000"/>
                </a:solidFill>
              </a:rPr>
              <a:t>Organizational improvisation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which experienced Managers use constantly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2" descr="http://rlv.zcache.com/i_love_improvisation_tshirt-p235322044246857373zvh0r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4114800" cy="4114800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63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10000" y="838200"/>
            <a:ext cx="5143500" cy="5381625"/>
            <a:chOff x="3581400" y="545805"/>
            <a:chExt cx="5143500" cy="5381625"/>
          </a:xfrm>
        </p:grpSpPr>
        <p:pic>
          <p:nvPicPr>
            <p:cNvPr id="14340" name="Picture 2" descr="http://www.google.com/url?source=imgres&amp;ct=img&amp;q=http://www.vectorilla.com/wp-content/uploads/2010/04/vector-superman.png&amp;sa=X&amp;ei=grtIUNj_G4Pv0gG9lIHwCA&amp;ved=0CAQQ8wc4Nw&amp;usg=AFQjCNFJgP0lFn00lPYV-Tu3ftcLl7QFpQ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545805"/>
              <a:ext cx="5143500" cy="538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618614" y="5582979"/>
              <a:ext cx="1524000" cy="228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92481" y="401672"/>
            <a:ext cx="7951519" cy="6054655"/>
            <a:chOff x="1001982" y="650945"/>
            <a:chExt cx="7951519" cy="6054655"/>
          </a:xfrm>
        </p:grpSpPr>
        <p:pic>
          <p:nvPicPr>
            <p:cNvPr id="6146" name="Picture 2" descr="http://i.123g.us/c/insp_encour/card/30389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2439" y="650945"/>
              <a:ext cx="5131062" cy="6054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001982" y="4734405"/>
              <a:ext cx="30364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C00000"/>
                  </a:solidFill>
                  <a:latin typeface="+mn-lt"/>
                </a:rPr>
                <a:t>Or Maybe…</a:t>
              </a:r>
              <a:endParaRPr lang="en-US" sz="4000" b="1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6934200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 smtClean="0"/>
              <a:t>So… Are we talking about…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the Manager</a:t>
            </a:r>
            <a:br>
              <a:rPr lang="en-US" sz="4000" b="1" dirty="0" smtClean="0"/>
            </a:br>
            <a:r>
              <a:rPr lang="en-US" sz="4000" b="1" dirty="0" smtClean="0"/>
              <a:t>as…</a:t>
            </a:r>
          </a:p>
        </p:txBody>
      </p:sp>
    </p:spTree>
    <p:extLst>
      <p:ext uri="{BB962C8B-B14F-4D97-AF65-F5344CB8AC3E}">
        <p14:creationId xmlns:p14="http://schemas.microsoft.com/office/powerpoint/2010/main" val="114200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447800"/>
            <a:ext cx="7391400" cy="45720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Knowledge</a:t>
            </a:r>
            <a:r>
              <a:rPr lang="en-US" dirty="0"/>
              <a:t> – what a project manager </a:t>
            </a:r>
            <a:r>
              <a:rPr lang="en-US" i="1" u="sng" dirty="0"/>
              <a:t>knows</a:t>
            </a:r>
            <a:r>
              <a:rPr lang="en-US" dirty="0"/>
              <a:t> about the application of processes, tools and techniques in project activities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Performance</a:t>
            </a:r>
            <a:r>
              <a:rPr lang="en-US" dirty="0"/>
              <a:t> – how a project manager </a:t>
            </a:r>
            <a:r>
              <a:rPr lang="en-US" i="1" u="sng" dirty="0"/>
              <a:t>applies</a:t>
            </a:r>
            <a:r>
              <a:rPr lang="en-US" dirty="0"/>
              <a:t> project management knowledge to meet project requirements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b="1" dirty="0">
                <a:solidFill>
                  <a:srgbClr val="C00000"/>
                </a:solidFill>
              </a:rPr>
              <a:t>Personal</a:t>
            </a:r>
            <a:r>
              <a:rPr lang="en-US" dirty="0"/>
              <a:t> – how a project manager </a:t>
            </a:r>
            <a:r>
              <a:rPr lang="en-US" i="1" u="sng" dirty="0"/>
              <a:t>behaves</a:t>
            </a:r>
            <a:r>
              <a:rPr lang="en-US" dirty="0"/>
              <a:t> when performing activities in a project environment</a:t>
            </a:r>
          </a:p>
          <a:p>
            <a:pPr>
              <a:spcBef>
                <a:spcPts val="2400"/>
              </a:spcBef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to…  Competencies…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6174739"/>
            <a:ext cx="5371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CC0000"/>
                </a:solidFill>
                <a:latin typeface="+mj-lt"/>
              </a:rPr>
              <a:t>Lets talk about this…</a:t>
            </a:r>
            <a:endParaRPr lang="en-US" sz="4000" b="1" i="1" dirty="0">
              <a:solidFill>
                <a:srgbClr val="CC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09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981200"/>
            <a:ext cx="7391400" cy="4038600"/>
          </a:xfrm>
        </p:spPr>
        <p:txBody>
          <a:bodyPr/>
          <a:lstStyle/>
          <a:p>
            <a:r>
              <a:rPr lang="en-US" dirty="0" smtClean="0"/>
              <a:t>We can ‘learn’ this…</a:t>
            </a:r>
          </a:p>
          <a:p>
            <a:r>
              <a:rPr lang="en-US" dirty="0" smtClean="0"/>
              <a:t>It is what you are doing now…</a:t>
            </a:r>
          </a:p>
          <a:p>
            <a:r>
              <a:rPr lang="en-US" dirty="0" smtClean="0"/>
              <a:t>From</a:t>
            </a:r>
          </a:p>
          <a:p>
            <a:pPr lvl="1"/>
            <a:r>
              <a:rPr lang="en-US" dirty="0" smtClean="0"/>
              <a:t>Books; Seminars; Webinars; etc.</a:t>
            </a:r>
          </a:p>
          <a:p>
            <a:pPr lvl="1"/>
            <a:r>
              <a:rPr lang="en-US" dirty="0" smtClean="0"/>
              <a:t>Study – formal and informal</a:t>
            </a:r>
          </a:p>
          <a:p>
            <a:pPr lvl="1"/>
            <a:r>
              <a:rPr lang="en-US" dirty="0" smtClean="0"/>
              <a:t>Earning Qualifications…  PMP</a:t>
            </a:r>
            <a:endParaRPr lang="en-US" dirty="0"/>
          </a:p>
          <a:p>
            <a:r>
              <a:rPr lang="en-US" dirty="0" smtClean="0"/>
              <a:t>Also gained through ‘doing’ – ‘Experiential Learning’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800" dirty="0" smtClean="0"/>
              <a:t>Knowledge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83009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981200"/>
            <a:ext cx="7467600" cy="4267200"/>
          </a:xfrm>
        </p:spPr>
        <p:txBody>
          <a:bodyPr/>
          <a:lstStyle/>
          <a:p>
            <a:r>
              <a:rPr lang="en-US" dirty="0" smtClean="0"/>
              <a:t>We are talking about ‘application’ of learning and knowledge here…</a:t>
            </a:r>
          </a:p>
          <a:p>
            <a:r>
              <a:rPr lang="en-US" dirty="0" smtClean="0"/>
              <a:t>For Project Managers this may be ‘domain specific’…</a:t>
            </a:r>
          </a:p>
          <a:p>
            <a:pPr lvl="1"/>
            <a:r>
              <a:rPr lang="en-US" dirty="0" smtClean="0"/>
              <a:t>Different knowledge base for different project types</a:t>
            </a:r>
          </a:p>
          <a:p>
            <a:pPr lvl="1"/>
            <a:r>
              <a:rPr lang="en-US" dirty="0" smtClean="0"/>
              <a:t>Construction PM is different to Software Development PM</a:t>
            </a:r>
            <a:endParaRPr lang="en-US" dirty="0"/>
          </a:p>
          <a:p>
            <a:r>
              <a:rPr lang="en-US" dirty="0" smtClean="0"/>
              <a:t>Experience is important here…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800" dirty="0" smtClean="0"/>
              <a:t>Performance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1801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979221"/>
            <a:ext cx="7391400" cy="3962400"/>
          </a:xfrm>
        </p:spPr>
        <p:txBody>
          <a:bodyPr/>
          <a:lstStyle/>
          <a:p>
            <a:r>
              <a:rPr lang="en-US" dirty="0" smtClean="0"/>
              <a:t>This is about how you ‘Behave’ in your role…</a:t>
            </a:r>
          </a:p>
          <a:p>
            <a:r>
              <a:rPr lang="en-US" dirty="0" smtClean="0"/>
              <a:t>Personal Ethics, informed by:</a:t>
            </a:r>
          </a:p>
          <a:p>
            <a:pPr lvl="1"/>
            <a:r>
              <a:rPr lang="en-US" dirty="0" smtClean="0"/>
              <a:t>Upbringing </a:t>
            </a:r>
            <a:r>
              <a:rPr lang="en-US" sz="2000" dirty="0" smtClean="0">
                <a:solidFill>
                  <a:srgbClr val="CC0000"/>
                </a:solidFill>
              </a:rPr>
              <a:t>(Values; Norms of Behavior; Etc.)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Personal knowledge base</a:t>
            </a:r>
            <a:endParaRPr lang="en-US" dirty="0"/>
          </a:p>
          <a:p>
            <a:r>
              <a:rPr lang="en-US" dirty="0" smtClean="0"/>
              <a:t>‘Empathy With’ and ‘Respect For’ others…</a:t>
            </a:r>
          </a:p>
          <a:p>
            <a:r>
              <a:rPr lang="en-US" dirty="0" smtClean="0"/>
              <a:t>Emotional Intelligence…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800" dirty="0" smtClean="0"/>
              <a:t>Personal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0523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cliparts101.com/files/417/FB337E47904E086C63F22C08E40785D9/uscapitolbuildingcli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44034"/>
            <a:ext cx="35242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sc.edu/media/academic-affairs/grad-studies/pm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3505197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Curved Down Arrow 1"/>
          <p:cNvSpPr/>
          <p:nvPr/>
        </p:nvSpPr>
        <p:spPr bwMode="auto">
          <a:xfrm>
            <a:off x="2590800" y="152400"/>
            <a:ext cx="4800599" cy="1670713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64" charset="0"/>
              <a:ea typeface="Osaka" pitchFamily="-64" charset="-128"/>
            </a:endParaRPr>
          </a:p>
        </p:txBody>
      </p:sp>
      <p:sp>
        <p:nvSpPr>
          <p:cNvPr id="3" name="Down Arrow 2"/>
          <p:cNvSpPr/>
          <p:nvPr/>
        </p:nvSpPr>
        <p:spPr bwMode="auto">
          <a:xfrm>
            <a:off x="6591298" y="4251278"/>
            <a:ext cx="685800" cy="77311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64" charset="0"/>
              <a:ea typeface="Osaka" pitchFamily="-6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76898" y="53340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Some adjustment to ’fit’ with PM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2058" name="Picture 10" descr="https://mrsboltonsfavoritestudent.wikispaces.com/file/view/american-flag-clip-art-waving-waves.png/227507940/372x338/american-flag-clip-art-waving-wave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501" y="2286000"/>
            <a:ext cx="1214448" cy="11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55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00600"/>
            <a:ext cx="7010400" cy="968375"/>
          </a:xfrm>
        </p:spPr>
        <p:txBody>
          <a:bodyPr/>
          <a:lstStyle/>
          <a:p>
            <a:r>
              <a:rPr lang="en-US" b="1" dirty="0" smtClean="0"/>
              <a:t>Competencies within ‘Changing’ Organizations…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200400"/>
            <a:ext cx="7010400" cy="1500187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would like to finish with…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219200" y="4800600"/>
            <a:ext cx="7467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028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asted Talent and Human Capit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181" y="692944"/>
            <a:ext cx="7436463" cy="540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ular Callout 2"/>
          <p:cNvSpPr/>
          <p:nvPr/>
        </p:nvSpPr>
        <p:spPr bwMode="auto">
          <a:xfrm>
            <a:off x="6705600" y="121227"/>
            <a:ext cx="2286000" cy="1295400"/>
          </a:xfrm>
          <a:prstGeom prst="wedgeRoundRectCallout">
            <a:avLst>
              <a:gd name="adj1" fmla="val -49775"/>
              <a:gd name="adj2" fmla="val 78084"/>
              <a:gd name="adj3" fmla="val 16667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Osaka" pitchFamily="-64" charset="-128"/>
              </a:rPr>
              <a:t>Traditional ‘Silo-based’ Organization</a:t>
            </a:r>
          </a:p>
        </p:txBody>
      </p:sp>
    </p:spTree>
    <p:extLst>
      <p:ext uri="{BB962C8B-B14F-4D97-AF65-F5344CB8AC3E}">
        <p14:creationId xmlns:p14="http://schemas.microsoft.com/office/powerpoint/2010/main" val="1985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uilding an Innovative Organiza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82052"/>
            <a:ext cx="7879706" cy="449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ular Callout 2"/>
          <p:cNvSpPr/>
          <p:nvPr/>
        </p:nvSpPr>
        <p:spPr bwMode="auto">
          <a:xfrm>
            <a:off x="6660506" y="150915"/>
            <a:ext cx="2286000" cy="1295400"/>
          </a:xfrm>
          <a:prstGeom prst="wedgeRoundRectCallout">
            <a:avLst>
              <a:gd name="adj1" fmla="val -49775"/>
              <a:gd name="adj2" fmla="val 78084"/>
              <a:gd name="adj3" fmla="val 16667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Osaka" pitchFamily="-64" charset="-128"/>
              </a:rPr>
              <a:t> Overlapping roles in the Organization</a:t>
            </a:r>
          </a:p>
        </p:txBody>
      </p:sp>
    </p:spTree>
    <p:extLst>
      <p:ext uri="{BB962C8B-B14F-4D97-AF65-F5344CB8AC3E}">
        <p14:creationId xmlns:p14="http://schemas.microsoft.com/office/powerpoint/2010/main" val="18552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Organization of the Futu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57" y="381000"/>
            <a:ext cx="7515443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ular Callout 2"/>
          <p:cNvSpPr/>
          <p:nvPr/>
        </p:nvSpPr>
        <p:spPr bwMode="auto">
          <a:xfrm>
            <a:off x="6738257" y="914400"/>
            <a:ext cx="2286000" cy="1295400"/>
          </a:xfrm>
          <a:prstGeom prst="wedgeRoundRectCallout">
            <a:avLst>
              <a:gd name="adj1" fmla="val -36788"/>
              <a:gd name="adj2" fmla="val 73500"/>
              <a:gd name="adj3" fmla="val 16667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Osaka" pitchFamily="-64" charset="-128"/>
              </a:rPr>
              <a:t>Multi-skilled PMs are suited to this</a:t>
            </a:r>
          </a:p>
        </p:txBody>
      </p:sp>
    </p:spTree>
    <p:extLst>
      <p:ext uri="{BB962C8B-B14F-4D97-AF65-F5344CB8AC3E}">
        <p14:creationId xmlns:p14="http://schemas.microsoft.com/office/powerpoint/2010/main" val="410907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laserspinewellness.com/wp-content/uploads/2014/01/Thank-yo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-22761"/>
            <a:ext cx="10394006" cy="692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0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371600"/>
            <a:ext cx="76962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According to PMI, project </a:t>
            </a:r>
            <a:r>
              <a:rPr lang="en-US" sz="2400" dirty="0"/>
              <a:t>manager competency consists of three separate dimensions</a:t>
            </a:r>
            <a:r>
              <a:rPr lang="en-US" sz="2400" dirty="0" smtClean="0"/>
              <a:t>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Knowledge</a:t>
            </a:r>
            <a:r>
              <a:rPr lang="en-US" sz="2200" dirty="0" smtClean="0"/>
              <a:t> </a:t>
            </a:r>
            <a:r>
              <a:rPr lang="en-US" sz="2200" dirty="0"/>
              <a:t>– what a project manager </a:t>
            </a:r>
            <a:r>
              <a:rPr lang="en-US" sz="2200" i="1" u="sng" dirty="0"/>
              <a:t>knows</a:t>
            </a:r>
            <a:r>
              <a:rPr lang="en-US" sz="2200" dirty="0"/>
              <a:t> about the application of processes, tools and techniques in project </a:t>
            </a:r>
            <a:r>
              <a:rPr lang="en-US" sz="2200" dirty="0" smtClean="0"/>
              <a:t>activities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Performance</a:t>
            </a:r>
            <a:r>
              <a:rPr lang="en-US" sz="2200" dirty="0" smtClean="0"/>
              <a:t> </a:t>
            </a:r>
            <a:r>
              <a:rPr lang="en-US" sz="2200" dirty="0"/>
              <a:t>– how a project manager </a:t>
            </a:r>
            <a:r>
              <a:rPr lang="en-US" sz="2200" i="1" u="sng" dirty="0"/>
              <a:t>applies</a:t>
            </a:r>
            <a:r>
              <a:rPr lang="en-US" sz="2200" dirty="0"/>
              <a:t> project management knowledge to meet project </a:t>
            </a:r>
            <a:r>
              <a:rPr lang="en-US" sz="2200" dirty="0" smtClean="0"/>
              <a:t>requirements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Personal</a:t>
            </a:r>
            <a:r>
              <a:rPr lang="en-US" sz="2200" dirty="0" smtClean="0"/>
              <a:t> </a:t>
            </a:r>
            <a:r>
              <a:rPr lang="en-US" sz="2200" dirty="0"/>
              <a:t>– how a project manager </a:t>
            </a:r>
            <a:r>
              <a:rPr lang="en-US" sz="2200" i="1" u="sng" dirty="0"/>
              <a:t>behaves</a:t>
            </a:r>
            <a:r>
              <a:rPr lang="en-US" sz="2200" dirty="0"/>
              <a:t> when performing activities in a project </a:t>
            </a:r>
            <a:r>
              <a:rPr lang="en-US" sz="2200" dirty="0" smtClean="0"/>
              <a:t>environment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400" dirty="0" smtClean="0"/>
              <a:t>In </a:t>
            </a:r>
            <a:r>
              <a:rPr lang="en-US" sz="2400" dirty="0"/>
              <a:t>order to be recognized as fully competent, a project manager must satisfy each of these three dimensions.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PM Competencies…</a:t>
            </a:r>
            <a:br>
              <a:rPr lang="en-US" b="1" dirty="0" smtClean="0"/>
            </a:b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PMI Competency Development Framework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5029200" y="1295400"/>
            <a:ext cx="3657750" cy="639762"/>
          </a:xfrm>
        </p:spPr>
        <p:txBody>
          <a:bodyPr/>
          <a:lstStyle/>
          <a:p>
            <a:r>
              <a:rPr lang="en-US" b="1" dirty="0" smtClean="0"/>
              <a:t>‘Soft’ Skills…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>
          <a:xfrm>
            <a:off x="5029200" y="1981200"/>
            <a:ext cx="3659188" cy="425608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Behavioral Stuff…</a:t>
            </a:r>
          </a:p>
          <a:p>
            <a:pPr lvl="1"/>
            <a:endParaRPr lang="en-US" dirty="0" smtClean="0"/>
          </a:p>
          <a:p>
            <a:pPr marL="231775" lvl="1" indent="0" algn="ctr">
              <a:buNone/>
            </a:pPr>
            <a:r>
              <a:rPr lang="en-US" sz="4000" b="1" i="1" dirty="0" smtClean="0">
                <a:solidFill>
                  <a:srgbClr val="CC0000"/>
                </a:solidFill>
              </a:rPr>
              <a:t>So – can we ‘define’ these Soft Skills ???</a:t>
            </a:r>
            <a:endParaRPr lang="en-US" sz="4000" b="1" i="1" dirty="0">
              <a:solidFill>
                <a:srgbClr val="CC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143000" y="1295400"/>
            <a:ext cx="3735388" cy="639762"/>
          </a:xfrm>
        </p:spPr>
        <p:txBody>
          <a:bodyPr/>
          <a:lstStyle/>
          <a:p>
            <a:r>
              <a:rPr lang="en-US" b="1" dirty="0" smtClean="0"/>
              <a:t>‘Hard’ Skills…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143000" y="1981200"/>
            <a:ext cx="3735388" cy="425608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Tools &amp; Techniques…</a:t>
            </a:r>
          </a:p>
          <a:p>
            <a:pPr lvl="1"/>
            <a:r>
              <a:rPr lang="en-US" sz="2200" u="sng" dirty="0" smtClean="0"/>
              <a:t>‘Vocabulary’</a:t>
            </a:r>
          </a:p>
          <a:p>
            <a:pPr lvl="1"/>
            <a:r>
              <a:rPr lang="en-US" sz="2200" dirty="0" smtClean="0"/>
              <a:t>Scheduling</a:t>
            </a:r>
          </a:p>
          <a:p>
            <a:pPr lvl="1"/>
            <a:r>
              <a:rPr lang="en-US" sz="2200" dirty="0" smtClean="0"/>
              <a:t>Work Breakdown</a:t>
            </a:r>
          </a:p>
          <a:p>
            <a:pPr lvl="1"/>
            <a:r>
              <a:rPr lang="en-US" sz="2200" dirty="0" smtClean="0"/>
              <a:t>‘Formalized’ Progress Tracking</a:t>
            </a:r>
          </a:p>
          <a:p>
            <a:pPr lvl="1"/>
            <a:r>
              <a:rPr lang="en-US" sz="2200" dirty="0" smtClean="0"/>
              <a:t>Earned Value</a:t>
            </a:r>
          </a:p>
          <a:p>
            <a:pPr lvl="1"/>
            <a:r>
              <a:rPr lang="en-US" sz="2200" dirty="0" smtClean="0"/>
              <a:t>Risk Identification &amp; Management</a:t>
            </a:r>
          </a:p>
          <a:p>
            <a:pPr lvl="1"/>
            <a:endParaRPr lang="en-US" sz="1600" dirty="0"/>
          </a:p>
          <a:p>
            <a:pPr lvl="1"/>
            <a:r>
              <a:rPr lang="en-US" sz="2200" dirty="0" smtClean="0"/>
              <a:t>Etc…</a:t>
            </a:r>
            <a:endParaRPr lang="en-US" sz="2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543800" cy="685800"/>
          </a:xfrm>
        </p:spPr>
        <p:txBody>
          <a:bodyPr/>
          <a:lstStyle/>
          <a:p>
            <a:r>
              <a:rPr lang="en-US" dirty="0" smtClean="0"/>
              <a:t>PM Competencies…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90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lidesharecdn.com/softskills-130726210719-phpapp02/95/soft-skills-3-638.jpg?cb=13748739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05147"/>
            <a:ext cx="9374579" cy="703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5FF7A03-D037-444A-948D-0B2392FDE7E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3" name="AutoShape 2" descr="http://i.huffpost.com/gen/997609/thumbs/o-RABBIT-OUT-OF-A-HAT-facebook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2171700"/>
            <a:ext cx="680085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173" y="0"/>
            <a:ext cx="10286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105400"/>
            <a:ext cx="7740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+mj-lt"/>
              </a:rPr>
              <a:t>There is no ‘magic’ involved…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52600" y="1337935"/>
            <a:ext cx="7543800" cy="316768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600" dirty="0" smtClean="0"/>
              <a:t>BUT…</a:t>
            </a:r>
            <a:endParaRPr lang="en-US" sz="16600" dirty="0"/>
          </a:p>
        </p:txBody>
      </p:sp>
    </p:spTree>
    <p:extLst>
      <p:ext uri="{BB962C8B-B14F-4D97-AF65-F5344CB8AC3E}">
        <p14:creationId xmlns:p14="http://schemas.microsoft.com/office/powerpoint/2010/main" val="419968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3657" y="1447800"/>
            <a:ext cx="8077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We just need</a:t>
            </a:r>
          </a:p>
          <a:p>
            <a:pPr algn="ctr"/>
            <a:r>
              <a:rPr 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 develop</a:t>
            </a:r>
          </a:p>
          <a:p>
            <a:pPr algn="ctr"/>
            <a:r>
              <a:rPr 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‘Soft </a:t>
            </a:r>
            <a:r>
              <a:rPr 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Skills</a:t>
            </a:r>
            <a:r>
              <a:rPr 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’ </a:t>
            </a:r>
            <a:r>
              <a:rPr lang="en-US" sz="6600" b="1" i="1" dirty="0" smtClean="0">
                <a:solidFill>
                  <a:srgbClr val="CC0000"/>
                </a:solidFill>
                <a:latin typeface="+mj-lt"/>
              </a:rPr>
              <a:t>COMPETENCIES</a:t>
            </a:r>
            <a:endParaRPr lang="en-US" sz="6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413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5029200" y="1295400"/>
            <a:ext cx="3657750" cy="639762"/>
          </a:xfrm>
        </p:spPr>
        <p:txBody>
          <a:bodyPr/>
          <a:lstStyle/>
          <a:p>
            <a:r>
              <a:rPr lang="en-US" b="1" dirty="0" smtClean="0"/>
              <a:t>‘Soft’ Skills…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>
          <a:xfrm>
            <a:off x="5029200" y="1981200"/>
            <a:ext cx="3659188" cy="425608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Behavioral Stuff…</a:t>
            </a:r>
          </a:p>
          <a:p>
            <a:pPr lvl="1"/>
            <a:endParaRPr lang="en-US" dirty="0" smtClean="0"/>
          </a:p>
          <a:p>
            <a:pPr marL="231775" lvl="1" indent="0" algn="ctr">
              <a:buNone/>
            </a:pPr>
            <a:r>
              <a:rPr lang="en-US" sz="3600" b="1" i="1" dirty="0" smtClean="0">
                <a:solidFill>
                  <a:srgbClr val="CC0000"/>
                </a:solidFill>
              </a:rPr>
              <a:t>So – what are these ‘Soft’ Skills ???</a:t>
            </a:r>
            <a:endParaRPr lang="en-US" sz="3600" b="1" i="1" dirty="0">
              <a:solidFill>
                <a:srgbClr val="CC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143000" y="1295400"/>
            <a:ext cx="3735388" cy="639762"/>
          </a:xfrm>
        </p:spPr>
        <p:txBody>
          <a:bodyPr/>
          <a:lstStyle/>
          <a:p>
            <a:r>
              <a:rPr lang="en-US" b="1" dirty="0" smtClean="0"/>
              <a:t>‘Hard’ Skills…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143000" y="1981200"/>
            <a:ext cx="3735388" cy="425608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Tools &amp; Techniques…</a:t>
            </a:r>
          </a:p>
          <a:p>
            <a:pPr lvl="1"/>
            <a:r>
              <a:rPr lang="en-US" sz="2200" u="sng" dirty="0" smtClean="0"/>
              <a:t>‘Vocabulary’</a:t>
            </a:r>
          </a:p>
          <a:p>
            <a:pPr lvl="1"/>
            <a:r>
              <a:rPr lang="en-US" sz="2200" dirty="0" smtClean="0"/>
              <a:t>Scheduling</a:t>
            </a:r>
          </a:p>
          <a:p>
            <a:pPr lvl="1"/>
            <a:r>
              <a:rPr lang="en-US" sz="2200" dirty="0" smtClean="0"/>
              <a:t>Work Breakdown</a:t>
            </a:r>
          </a:p>
          <a:p>
            <a:pPr lvl="1"/>
            <a:r>
              <a:rPr lang="en-US" sz="2200" dirty="0" smtClean="0"/>
              <a:t>‘Formalized’ Progress Tracking</a:t>
            </a:r>
          </a:p>
          <a:p>
            <a:pPr lvl="1"/>
            <a:r>
              <a:rPr lang="en-US" sz="2200" dirty="0" smtClean="0"/>
              <a:t>Earned Value</a:t>
            </a:r>
          </a:p>
          <a:p>
            <a:pPr lvl="1"/>
            <a:r>
              <a:rPr lang="en-US" sz="2200" dirty="0" smtClean="0"/>
              <a:t>Risk Identification &amp; Management</a:t>
            </a:r>
          </a:p>
          <a:p>
            <a:pPr lvl="1"/>
            <a:endParaRPr lang="en-US" sz="1400" dirty="0"/>
          </a:p>
          <a:p>
            <a:pPr lvl="1"/>
            <a:r>
              <a:rPr lang="en-US" sz="2200" dirty="0" smtClean="0"/>
              <a:t>Etc…</a:t>
            </a:r>
            <a:endParaRPr lang="en-US" sz="2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543800" cy="685800"/>
          </a:xfrm>
        </p:spPr>
        <p:txBody>
          <a:bodyPr/>
          <a:lstStyle/>
          <a:p>
            <a:r>
              <a:rPr lang="en-US" dirty="0" smtClean="0"/>
              <a:t>PM Competencies…</a:t>
            </a:r>
            <a:endParaRPr lang="en-US" dirty="0"/>
          </a:p>
        </p:txBody>
      </p:sp>
      <p:sp>
        <p:nvSpPr>
          <p:cNvPr id="2" name="Cloud Callout 1"/>
          <p:cNvSpPr/>
          <p:nvPr/>
        </p:nvSpPr>
        <p:spPr bwMode="auto">
          <a:xfrm>
            <a:off x="5257800" y="4876800"/>
            <a:ext cx="3581400" cy="1524000"/>
          </a:xfrm>
          <a:prstGeom prst="cloudCallout">
            <a:avLst>
              <a:gd name="adj1" fmla="val -27465"/>
              <a:gd name="adj2" fmla="val -6529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25000"/>
                  </a:schemeClr>
                </a:solidFill>
                <a:effectLst/>
                <a:latin typeface="+mn-lt"/>
                <a:ea typeface="Osaka" pitchFamily="-64" charset="-128"/>
              </a:rPr>
              <a:t>Any Opinions</a:t>
            </a:r>
          </a:p>
        </p:txBody>
      </p:sp>
    </p:spTree>
    <p:extLst>
      <p:ext uri="{BB962C8B-B14F-4D97-AF65-F5344CB8AC3E}">
        <p14:creationId xmlns:p14="http://schemas.microsoft.com/office/powerpoint/2010/main" val="28480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2" grpId="0" animBg="1"/>
    </p:bldLst>
  </p:timing>
</p:sld>
</file>

<file path=ppt/theme/theme1.xml><?xml version="1.0" encoding="utf-8"?>
<a:theme xmlns:a="http://schemas.openxmlformats.org/drawingml/2006/main" name="Powerpoint-Half-Flag-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64" charset="0"/>
            <a:ea typeface="Osaka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64" charset="0"/>
            <a:ea typeface="Osaka" pitchFamily="-6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Powerpoint-Half-Flag-template</Template>
  <TotalTime>5464</TotalTime>
  <Words>779</Words>
  <Application>Microsoft Office PowerPoint</Application>
  <PresentationFormat>On-screen Show (4:3)</PresentationFormat>
  <Paragraphs>132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Powerpoint-Half-Flag-template</vt:lpstr>
      <vt:lpstr>Project Manager Competencies: Soft Skills are the Hard Part !</vt:lpstr>
      <vt:lpstr>Today is about…</vt:lpstr>
      <vt:lpstr>PowerPoint Presentation</vt:lpstr>
      <vt:lpstr>PM Competencies… From PMI Competency Development Framework</vt:lpstr>
      <vt:lpstr>PM Competencies…</vt:lpstr>
      <vt:lpstr>PowerPoint Presentation</vt:lpstr>
      <vt:lpstr>PowerPoint Presentation</vt:lpstr>
      <vt:lpstr>PowerPoint Presentation</vt:lpstr>
      <vt:lpstr>PM Competencies…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And…</vt:lpstr>
      <vt:lpstr>Links with…</vt:lpstr>
      <vt:lpstr>Skills ‘Portfolios’…</vt:lpstr>
      <vt:lpstr>LEADERSHIP…</vt:lpstr>
      <vt:lpstr>Because…</vt:lpstr>
      <vt:lpstr>Remember…  ‘Delivery’ is…</vt:lpstr>
      <vt:lpstr>New Skills required by the  Manager</vt:lpstr>
      <vt:lpstr>So – what are these skills ???</vt:lpstr>
      <vt:lpstr>Links with Improvised Work</vt:lpstr>
      <vt:lpstr>So… Are we talking about…  the Manager as…</vt:lpstr>
      <vt:lpstr>Back to…  Competencies…</vt:lpstr>
      <vt:lpstr>Knowledge</vt:lpstr>
      <vt:lpstr>Performance</vt:lpstr>
      <vt:lpstr>Personal</vt:lpstr>
      <vt:lpstr>Competencies within ‘Changing’ Organizations…</vt:lpstr>
      <vt:lpstr>PowerPoint Presentation</vt:lpstr>
      <vt:lpstr>PowerPoint Presentation</vt:lpstr>
      <vt:lpstr>PowerPoint Presentation</vt:lpstr>
      <vt:lpstr>PowerPoint Presentation</vt:lpstr>
    </vt:vector>
  </TitlesOfParts>
  <Company>BU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Marketing, Student</dc:creator>
  <cp:lastModifiedBy>Warburton, Roger D.H.</cp:lastModifiedBy>
  <cp:revision>38</cp:revision>
  <cp:lastPrinted>1904-01-01T00:00:00Z</cp:lastPrinted>
  <dcterms:created xsi:type="dcterms:W3CDTF">2014-05-28T14:56:57Z</dcterms:created>
  <dcterms:modified xsi:type="dcterms:W3CDTF">2015-05-13T12:50:45Z</dcterms:modified>
</cp:coreProperties>
</file>